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7" r:id="rId2"/>
    <p:sldId id="332" r:id="rId3"/>
    <p:sldId id="325" r:id="rId4"/>
    <p:sldId id="333" r:id="rId5"/>
    <p:sldId id="326" r:id="rId6"/>
    <p:sldId id="327" r:id="rId7"/>
    <p:sldId id="258" r:id="rId8"/>
    <p:sldId id="330" r:id="rId9"/>
    <p:sldId id="334" r:id="rId10"/>
    <p:sldId id="337" r:id="rId11"/>
    <p:sldId id="339" r:id="rId12"/>
    <p:sldId id="340" r:id="rId13"/>
    <p:sldId id="343" r:id="rId14"/>
    <p:sldId id="341" r:id="rId15"/>
    <p:sldId id="481" r:id="rId16"/>
    <p:sldId id="482" r:id="rId17"/>
    <p:sldId id="486" r:id="rId18"/>
    <p:sldId id="483" r:id="rId19"/>
    <p:sldId id="484" r:id="rId20"/>
    <p:sldId id="485" r:id="rId21"/>
    <p:sldId id="479" r:id="rId22"/>
    <p:sldId id="487" r:id="rId23"/>
    <p:sldId id="488" r:id="rId24"/>
    <p:sldId id="490" r:id="rId25"/>
    <p:sldId id="491" r:id="rId26"/>
    <p:sldId id="489" r:id="rId27"/>
    <p:sldId id="480" r:id="rId28"/>
    <p:sldId id="470" r:id="rId29"/>
    <p:sldId id="298" r:id="rId30"/>
    <p:sldId id="26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E098C-C2B2-472C-9728-F51906A9149D}" type="datetimeFigureOut">
              <a:rPr lang="en-US" smtClean="0"/>
              <a:t>12/13/2019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3CF9D-4898-48EE-B3C3-189DD21E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0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22112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80000" y="4438836"/>
            <a:ext cx="11232000" cy="1771848"/>
          </a:xfrm>
        </p:spPr>
        <p:txBody>
          <a:bodyPr anchor="b" anchorCtr="0"/>
          <a:lstStyle>
            <a:lvl1pPr>
              <a:spcBef>
                <a:spcPts val="0"/>
              </a:spcBef>
              <a:defRPr sz="16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you can enter a caption for the photo here.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2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F3F68318-33E8-C346-A4D6-FB3D4EB97184}" type="datetime1">
              <a:rPr lang="en-ZA" smtClean="0">
                <a:solidFill>
                  <a:prstClr val="white"/>
                </a:solidFill>
              </a:rPr>
              <a:pPr/>
              <a:t>2019/12/13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11371732" y="6552000"/>
            <a:ext cx="340269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75C98292-3D9A-421B-B307-DC2AE3C5CEA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458478" y="368249"/>
            <a:ext cx="1250700" cy="35887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FFFFFF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6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87688" y="1836967"/>
            <a:ext cx="11232001" cy="3010244"/>
          </a:xfrm>
        </p:spPr>
        <p:txBody>
          <a:bodyPr anchor="b" anchorCtr="0"/>
          <a:lstStyle>
            <a:lvl1pPr algn="l">
              <a:defRPr sz="4000" spc="-1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687" y="4864967"/>
            <a:ext cx="11231999" cy="87001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D7210472-9995-5941-AC6E-0AF1993DA336}" type="datetime1">
              <a:rPr lang="en-ZA" smtClean="0">
                <a:solidFill>
                  <a:prstClr val="white"/>
                </a:solidFill>
              </a:rPr>
              <a:pPr/>
              <a:t>2019/12/13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@SageGroupZA          |           #SageBPCon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9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7680" y="365760"/>
            <a:ext cx="9895392" cy="1001184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480006" y="1366945"/>
            <a:ext cx="4740071" cy="5042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5397629" y="1363438"/>
            <a:ext cx="6314377" cy="5045991"/>
          </a:xfrm>
        </p:spPr>
        <p:txBody>
          <a:bodyPr/>
          <a:lstStyle>
            <a:lvl1pPr>
              <a:spcBef>
                <a:spcPts val="0"/>
              </a:spcBef>
              <a:defRPr sz="3200" b="0" spc="-100" baseline="0">
                <a:solidFill>
                  <a:srgbClr val="ED1C5F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remember to resize text based on size of quote or copy.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E1C84F4-270C-2249-89D9-A705BDADDAAB}" type="datetime1">
              <a:rPr lang="en-ZA" smtClean="0"/>
              <a:pPr/>
              <a:t>2019/12/13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@SageGroupZA          |           #SageBPCon</a:t>
            </a:r>
          </a:p>
        </p:txBody>
      </p:sp>
    </p:spTree>
    <p:extLst>
      <p:ext uri="{BB962C8B-B14F-4D97-AF65-F5344CB8AC3E}">
        <p14:creationId xmlns:p14="http://schemas.microsoft.com/office/powerpoint/2010/main" val="159255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0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2007A7-97F3-434D-A926-C6BE43B7B6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B28E94-378C-4151-8EB2-EBF47B5468B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4800600"/>
            <a:ext cx="11430000" cy="76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51" baseline="0">
                <a:solidFill>
                  <a:srgbClr val="00F5E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Sage 300 Web SDK 2020.1 Overview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3D9E8DA-5298-4694-A784-1DFAC55D25E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5715001"/>
            <a:ext cx="11430000" cy="7176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kern="1200" spc="-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9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John Thomas (JT)</a:t>
            </a:r>
          </a:p>
          <a:p>
            <a:fld id="{D3781EA3-206E-BA46-A873-8FA70EFF2C05}" type="datetime1">
              <a:rPr lang="en-US" smtClean="0"/>
              <a:pPr/>
              <a:t>12/13/2019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67E95E-B5BE-4DDE-8DEE-F3C1C1AD8F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5486400" y="365761"/>
            <a:ext cx="1236488" cy="473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302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18C-13DC-4544-B4CF-3D58AB75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EF448-1647-4263-9E9B-412F07EA8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D3354-71EE-434F-B7DE-A3ADBFB1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332746-7E82-4CD0-A240-ED6FD4FA81FB}" type="datetimeFigureOut">
              <a:rPr lang="en-US" smtClean="0"/>
              <a:t>12/13/2019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C020-8F25-4B60-9192-752F0D2F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EAC6-4E16-4C60-B121-3BCA22F7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0A5AC0-96EE-4AEC-B957-311C212D9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7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80000" y="374377"/>
            <a:ext cx="9895392" cy="10011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80000" y="1375561"/>
            <a:ext cx="11232000" cy="50334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440689" y="6552000"/>
            <a:ext cx="931043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fld id="{2AE6851E-022E-D141-8BE0-1745E9557F71}" type="datetime1">
              <a:rPr lang="en-ZA" smtClean="0"/>
              <a:pPr/>
              <a:t>2019/12/13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371732" y="6552000"/>
            <a:ext cx="340269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700">
                <a:solidFill>
                  <a:srgbClr val="A6A6A6"/>
                </a:solidFill>
              </a:defRPr>
            </a:lvl1pPr>
          </a:lstStyle>
          <a:p>
            <a:fld id="{75C98292-3D9A-421B-B307-DC2AE3C5CE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61305" y="374377"/>
            <a:ext cx="1250700" cy="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5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7" r:id="rId5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1800" b="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182558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357179" indent="-174621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4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37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712770" indent="-173034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26">
          <p15:clr>
            <a:srgbClr val="F26B43"/>
          </p15:clr>
        </p15:guide>
        <p15:guide id="4" pos="560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1321">
          <p15:clr>
            <a:srgbClr val="F26B43"/>
          </p15:clr>
        </p15:guide>
        <p15:guide id="7" orient="horz" pos="3838">
          <p15:clr>
            <a:srgbClr val="F26B43"/>
          </p15:clr>
        </p15:guide>
        <p15:guide id="8" orient="horz" pos="41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587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Utilities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05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Documentation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551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upgrade instructions for 2020.0 to 2020.1 in </a:t>
            </a:r>
            <a:r>
              <a:rPr lang="en-US" b="1" dirty="0"/>
              <a:t>docs/upgrades</a:t>
            </a:r>
            <a:r>
              <a:rPr lang="en-US" dirty="0"/>
              <a:t>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New Sage300SDK_Drilldown.docx in </a:t>
            </a:r>
            <a:r>
              <a:rPr lang="en-US" b="1" dirty="0"/>
              <a:t>docs/development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New Sage300SDK_DeveloperReference.docx in </a:t>
            </a:r>
            <a:r>
              <a:rPr lang="en-US" b="1" dirty="0"/>
              <a:t>docs/webapi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Sage300_WebAPI_EndpointReference.docx in </a:t>
            </a:r>
            <a:r>
              <a:rPr lang="en-US" b="1" dirty="0"/>
              <a:t>docs/webapi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Sage300_FinderArchitecture.docx in </a:t>
            </a:r>
            <a:r>
              <a:rPr lang="en-US" b="1" dirty="0"/>
              <a:t>docs/development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70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Partner Enhancements and Issues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553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03313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Can’t open the same business view more than once in the business repository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03313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Internal and external developers have a need to leverage a “worker” business view</a:t>
            </a:r>
          </a:p>
          <a:p>
            <a:pPr marL="1103313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Caching model prevents the same view being opened more than once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03313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Enhanced </a:t>
            </a:r>
            <a:r>
              <a:rPr lang="en-GB" b="1" dirty="0"/>
              <a:t>OpenEntity</a:t>
            </a:r>
            <a:r>
              <a:rPr lang="en-GB" dirty="0"/>
              <a:t> interface to allow requested pattern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55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642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Popups are not providing a good customer experience due to restriction on controlling popup display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Internal and external developers would like to control popup display parameters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Parameters are not available in interface and are defaulted internally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Enhanced popup interface to include display parameters while providing defaults if not specified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696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4888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New Web Finder needs ID parameter and better interface for call-back events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Internal and external developers need to be able to identify finder call-backs if multiple finders are defined on a web page with encapsulated logic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Internal and external developers need additional call-back events for complex finders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Enhanced finder interface to set button id as source id and include in call-back events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Added additional interface to allow multiple call-back events for complex finders while not modifying existing interface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Updated Sage300SDK_FinderArchitecture.docx in </a:t>
            </a:r>
            <a:r>
              <a:rPr lang="en-GB" b="1" dirty="0"/>
              <a:t>docs/development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386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License information is not accessible if needed by a partner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External developers need to get information if customer is on subscription but existing methods do not return correct info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Added functions </a:t>
            </a:r>
            <a:r>
              <a:rPr lang="en-GB" b="1" dirty="0"/>
              <a:t>smGetClientId</a:t>
            </a:r>
            <a:r>
              <a:rPr lang="en-GB" dirty="0"/>
              <a:t>, </a:t>
            </a:r>
            <a:r>
              <a:rPr lang="en-GB" b="1" dirty="0"/>
              <a:t>smGetSerialNumber</a:t>
            </a:r>
            <a:r>
              <a:rPr lang="en-GB" dirty="0"/>
              <a:t>, </a:t>
            </a:r>
            <a:r>
              <a:rPr lang="en-GB" b="1" dirty="0"/>
              <a:t>LicenseSerialNumberSDD</a:t>
            </a:r>
            <a:r>
              <a:rPr lang="en-GB" dirty="0"/>
              <a:t> in </a:t>
            </a:r>
            <a:r>
              <a:rPr lang="en-GB" b="1" dirty="0"/>
              <a:t>A4WAPI</a:t>
            </a:r>
            <a:r>
              <a:rPr lang="en-GB" dirty="0"/>
              <a:t> to retrieve license information including Client ID, Serial Number and License Serial Number for each product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rgbClr val="FF0000"/>
                </a:solidFill>
              </a:rPr>
              <a:t>Note: Desktop SDK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812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Issue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The RVSpy’s performance is horrible when used in the Web Screens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Internal and external developers need the ability to run the diagnostic tool in a timely manner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Identified and addressed the performance issue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Performance is now on par with desktop RVSpy performance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KB article 47775 stating that RVSpy needs to be run as Administrator to display all recorded data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860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642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Issue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Partner drilldowns are not available even though they work from the desktop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External developers need the ability to display their source drilldown screen when the correct data for drilldown and the module INI file is properly configured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The drilldown framework was not available to external developers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Refactored the drilldown framework for both internal and external developers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New Sage300SDK_Drilldown.docx in </a:t>
            </a:r>
            <a:r>
              <a:rPr lang="en-GB" b="1" dirty="0"/>
              <a:t>docs/development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83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Versions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761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81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Issue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Child menus not displaying if sub-menus are added in the last two columns of the homepage navigation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External developers expect the menu navigation to work as expected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Addressed and resolved the issue with sub-menus in the last two columns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446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Partner Unresolved Issue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 2019.2, Partner Icons are in the ../Online/Web/External folder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 2020, a defect with the Multiple Session implementation was been discovered where the application will look in the ../Online/Web/</a:t>
            </a:r>
            <a:r>
              <a:rPr lang="en-US" dirty="0">
                <a:highlight>
                  <a:srgbClr val="FFFF00"/>
                </a:highlight>
              </a:rPr>
              <a:t>OnPremise</a:t>
            </a:r>
            <a:r>
              <a:rPr lang="en-US" dirty="0"/>
              <a:t>/External folder, </a:t>
            </a:r>
            <a:r>
              <a:rPr lang="en-US" dirty="0">
                <a:solidFill>
                  <a:srgbClr val="FF0000"/>
                </a:solidFill>
              </a:rPr>
              <a:t>but it was not corrected in the 2020.1 release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The addition of the new segment in the URL was not accounted for in this area of the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For the 2020.1 release, a partner can place icons in both folders to solve this issue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This will be corrected in 2020.2 to account for the additional segment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86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Web API Enhancements and Issues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313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Web API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Batch endpoints, like AR Invoices</a:t>
            </a:r>
          </a:p>
          <a:p>
            <a:pPr marL="1514475" lvl="3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Do not return regular payloads on errors</a:t>
            </a:r>
          </a:p>
          <a:p>
            <a:pPr marL="1514475" lvl="3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Need batch endpoint to process all or none in the payload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If batch endpoints fail, the data is left in a state that the endpoint cannot address and must be manually corrected via the UI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Most batch endpoints have new pattern to process all or rollback if error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105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Web API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81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New Companies endpoint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Consumers request the ability to retrieve a list of companies for the Web API user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Added new endpoint </a:t>
            </a:r>
            <a:r>
              <a:rPr lang="en-GB" b="1" dirty="0"/>
              <a:t>CSCompanies</a:t>
            </a:r>
            <a:r>
              <a:rPr lang="en-GB" dirty="0"/>
              <a:t> was added to return a list of companies filtered, if option is set, to restrict list by companies available to requesting user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270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Web API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672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Enhancement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New endpoints are required for the CRM integration requiring bi-directional data flow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CRM integration code will leverage the Web API to move data bi-directionally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Added new endpoints to support the Sage 300 CRM integration</a:t>
            </a:r>
          </a:p>
          <a:p>
            <a:pPr marL="1160463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Updating customer and vendor addresses, multiple contacts (persons in CRM), 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119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Web API Enhancements and Resolved Issues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Issue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Invalid error message returned when payload contains an invalid item number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Reason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Consumers expect to received appropriate error messages</a:t>
            </a:r>
          </a:p>
          <a:p>
            <a:pPr marL="646113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/>
              <a:t>Resolution</a:t>
            </a:r>
          </a:p>
          <a:p>
            <a:pPr marL="1160463" lvl="2" indent="-342900">
              <a:buFont typeface="Wingdings" panose="05000000000000000000" pitchFamily="2" charset="2"/>
              <a:buChar char="Ø"/>
            </a:pPr>
            <a:r>
              <a:rPr lang="en-GB" dirty="0"/>
              <a:t>Addressed and corrected invalid error message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399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Patch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368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2020.1 is available in the “master” branch</a:t>
            </a:r>
          </a:p>
          <a:p>
            <a:pPr lvl="2"/>
            <a:r>
              <a:rPr lang="en-US" sz="2000" dirty="0"/>
              <a:t>2020.2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062103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2020.0 available in “release-2020.0”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“release-2019.2”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39C390-92D2-4E78-966E-93C2BCFCDB1F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GitHub Repository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AEC5DF-336E-4797-8B51-E4A406581C37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3400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3"/>
            <a:ext cx="6496478" cy="4916411"/>
          </a:xfrm>
        </p:spPr>
        <p:txBody>
          <a:bodyPr numCol="1"/>
          <a:lstStyle/>
          <a:p>
            <a:pPr lvl="1">
              <a:lnSpc>
                <a:spcPct val="100000"/>
              </a:lnSpc>
            </a:pPr>
            <a:r>
              <a:rPr lang="en-US" sz="2400" dirty="0"/>
              <a:t>Sage 300 Product Manager!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Allocates capacity per release and sets roadmap for product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Contact him regarding functionality, documentation, tutorials, enhancements, etc. </a:t>
            </a:r>
            <a:r>
              <a:rPr lang="en-US" sz="2000" b="1" i="1" dirty="0"/>
              <a:t>not in the SDK </a:t>
            </a:r>
            <a:r>
              <a:rPr lang="en-US" sz="2000" dirty="0"/>
              <a:t>that should be there to </a:t>
            </a:r>
            <a:r>
              <a:rPr lang="en-US" sz="2000" b="1" i="1" dirty="0"/>
              <a:t>better assist with efficient development practices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Architecture/Development capacity requests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We will advise, address and allocate resources within our capacity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Tracking requests on high, medium, low priority basis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The partner’s voice and feedback resounds the loudest!</a:t>
            </a:r>
          </a:p>
          <a:p>
            <a:pPr lvl="2"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1BD35F-48F4-4C7E-95DE-20D9D1104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15" y="1366943"/>
            <a:ext cx="4733925" cy="3219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AC040-D2D9-483D-8212-2867916E9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615" y="4713105"/>
            <a:ext cx="4733925" cy="20118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47DD34-FB29-4224-9BBB-476DEE6D2FC8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Who needs to hear partner requests?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59E41-B22E-474E-A29B-563746757368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09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Versions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9221704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Accpac.Advantage and Accpac.Advantage.Types remain at 6.7.0.0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6943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Repository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 is available in the “master” branch</a:t>
            </a:r>
          </a:p>
          <a:p>
            <a:pPr lvl="2"/>
            <a:r>
              <a:rPr lang="en-US" sz="2000" dirty="0"/>
              <a:t>2020.1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308324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“release-2091.2”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pic>
        <p:nvPicPr>
          <p:cNvPr id="5" name="Picture 4" descr="A picture containing person, outdoor, grass, tennis&#10;&#10;Description automatically generated">
            <a:extLst>
              <a:ext uri="{FF2B5EF4-FFF2-40B4-BE49-F238E27FC236}">
                <a16:creationId xmlns:a16="http://schemas.microsoft.com/office/drawing/2014/main" id="{37F96645-8B16-4CF7-B73C-5FE8E39E81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6000"/>
                    </a14:imgEffect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8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Wizards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409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Wizards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64058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Updated for 2020.1 release of the Sage 300 Web SDK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Solution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Code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Upgrade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Customization Wizards (Plugin and Standalone)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41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Solution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90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8371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Code Generation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BA0CDB-5FA3-4FDB-B7EE-2C87B04AE75F}"/>
              </a:ext>
            </a:extLst>
          </p:cNvPr>
          <p:cNvCxnSpPr>
            <a:cxnSpLocks/>
          </p:cNvCxnSpPr>
          <p:nvPr/>
        </p:nvCxnSpPr>
        <p:spPr>
          <a:xfrm>
            <a:off x="1352550" y="223266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70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Upgrade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1B56DD-1AC0-4E00-89D2-AEB9BC905AFF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816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Samples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76799"/>
      </p:ext>
    </p:extLst>
  </p:cSld>
  <p:clrMapOvr>
    <a:masterClrMapping/>
  </p:clrMapOvr>
</p:sld>
</file>

<file path=ppt/theme/theme1.xml><?xml version="1.0" encoding="utf-8"?>
<a:theme xmlns:a="http://schemas.openxmlformats.org/drawingml/2006/main" name="1_Orange">
  <a:themeElements>
    <a:clrScheme name="Orange 1">
      <a:dk1>
        <a:srgbClr val="2B2421"/>
      </a:dk1>
      <a:lt1>
        <a:sysClr val="window" lastClr="FFFFFF"/>
      </a:lt1>
      <a:dk2>
        <a:srgbClr val="44546A"/>
      </a:dk2>
      <a:lt2>
        <a:srgbClr val="E7E6E6"/>
      </a:lt2>
      <a:accent1>
        <a:srgbClr val="FFB000"/>
      </a:accent1>
      <a:accent2>
        <a:srgbClr val="8E8A86"/>
      </a:accent2>
      <a:accent3>
        <a:srgbClr val="C6BEB8"/>
      </a:accent3>
      <a:accent4>
        <a:srgbClr val="ECE9E5"/>
      </a:accent4>
      <a:accent5>
        <a:srgbClr val="A59F98"/>
      </a:accent5>
      <a:accent6>
        <a:srgbClr val="DAD3CC"/>
      </a:accent6>
      <a:hlink>
        <a:srgbClr val="1963F6"/>
      </a:hlink>
      <a:folHlink>
        <a:srgbClr val="1963F6"/>
      </a:folHlink>
    </a:clrScheme>
    <a:fontScheme name="Sag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81E29A2-1F45-4EF4-9198-633BD3794DF4}" vid="{013C412F-4D8D-4D09-B36F-15C7E3976D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8872</TotalTime>
  <Words>1169</Words>
  <Application>Microsoft Office PowerPoint</Application>
  <PresentationFormat>Widescreen</PresentationFormat>
  <Paragraphs>166</Paragraphs>
  <Slides>30</Slides>
  <Notes>3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Wingdings</vt:lpstr>
      <vt:lpstr>1_Orange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300 2019.2 Web SDK Overview</dc:title>
  <dc:creator>Thomas, John</dc:creator>
  <cp:lastModifiedBy>John Thomas</cp:lastModifiedBy>
  <cp:revision>244</cp:revision>
  <dcterms:created xsi:type="dcterms:W3CDTF">2016-07-18T14:13:16Z</dcterms:created>
  <dcterms:modified xsi:type="dcterms:W3CDTF">2019-12-13T22:26:12Z</dcterms:modified>
</cp:coreProperties>
</file>

<file path=docProps/thumbnail.jpeg>
</file>